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y="6858000" cx="12192000"/>
  <p:notesSz cx="6858000" cy="9144000"/>
  <p:embeddedFontLst>
    <p:embeddedFont>
      <p:font typeface="Tahoma"/>
      <p:regular r:id="rId51"/>
      <p:bold r:id="rId52"/>
    </p:embeddedFont>
    <p:embeddedFont>
      <p:font typeface="Helvetica Neue"/>
      <p:regular r:id="rId53"/>
      <p:bold r:id="rId54"/>
      <p:italic r:id="rId55"/>
      <p:boldItalic r:id="rId56"/>
    </p:embeddedFont>
    <p:embeddedFont>
      <p:font typeface="Arial Black"/>
      <p:regular r:id="rId57"/>
    </p:embeddedFont>
    <p:embeddedFont>
      <p:font typeface="Helvetica Neue Light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D6A3FF8-77EC-4494-9FE6-AE96C37F4A4C}">
  <a:tblStyle styleId="{7D6A3FF8-77EC-4494-9FE6-AE96C37F4A4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1" Type="http://schemas.openxmlformats.org/officeDocument/2006/relationships/font" Target="fonts/HelveticaNeueLight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HelveticaNeueLight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Tahoma-regular.fntdata"/><Relationship Id="rId50" Type="http://schemas.openxmlformats.org/officeDocument/2006/relationships/slide" Target="slides/slide44.xml"/><Relationship Id="rId53" Type="http://schemas.openxmlformats.org/officeDocument/2006/relationships/font" Target="fonts/HelveticaNeue-regular.fntdata"/><Relationship Id="rId52" Type="http://schemas.openxmlformats.org/officeDocument/2006/relationships/font" Target="fonts/Tahoma-bold.fntdata"/><Relationship Id="rId11" Type="http://schemas.openxmlformats.org/officeDocument/2006/relationships/slide" Target="slides/slide5.xml"/><Relationship Id="rId55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54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57" Type="http://schemas.openxmlformats.org/officeDocument/2006/relationships/font" Target="fonts/ArialBlack-regular.fntdata"/><Relationship Id="rId12" Type="http://schemas.openxmlformats.org/officeDocument/2006/relationships/slide" Target="slides/slide6.xml"/><Relationship Id="rId56" Type="http://schemas.openxmlformats.org/officeDocument/2006/relationships/font" Target="fonts/HelveticaNeue-boldItalic.fntdata"/><Relationship Id="rId15" Type="http://schemas.openxmlformats.org/officeDocument/2006/relationships/slide" Target="slides/slide9.xml"/><Relationship Id="rId59" Type="http://schemas.openxmlformats.org/officeDocument/2006/relationships/font" Target="fonts/HelveticaNeueLight-bold.fntdata"/><Relationship Id="rId14" Type="http://schemas.openxmlformats.org/officeDocument/2006/relationships/slide" Target="slides/slide8.xml"/><Relationship Id="rId58" Type="http://schemas.openxmlformats.org/officeDocument/2006/relationships/font" Target="fonts/HelveticaNeueLight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10e5acfa11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g110e5acfa11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12098c2ab9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112098c2ab9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0226c10da8_2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10226c10da8_2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0226c10da8_2_2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10226c10da8_2_2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023de0676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g1023de0676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f3dae7b2bc_0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gf3dae7b2bc_0_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026882106d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g1026882106d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1026882106d_2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g1026882106d_2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12098c2ab9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112098c2ab9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112098c2ab9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g112098c2ab9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112098c2ab9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g112098c2ab9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226c10da8_2_1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10226c10da8_2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226c10da8_2_1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10226c10da8_2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10e5acfa11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110e5acfa11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ctrTitle"/>
          </p:nvPr>
        </p:nvSpPr>
        <p:spPr>
          <a:xfrm>
            <a:off x="485988" y="4500748"/>
            <a:ext cx="112350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idx="10" type="dt"/>
          </p:nvPr>
        </p:nvSpPr>
        <p:spPr>
          <a:xfrm>
            <a:off x="3716594" y="6295491"/>
            <a:ext cx="990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1" type="ftr"/>
          </p:nvPr>
        </p:nvSpPr>
        <p:spPr>
          <a:xfrm>
            <a:off x="3374909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 rotWithShape="1">
          <a:blip r:embed="rId2">
            <a:alphaModFix/>
          </a:blip>
          <a:srcRect b="32560" l="0" r="0" t="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14" name="Google Shape;114;p17"/>
          <p:cNvSpPr txBox="1"/>
          <p:nvPr>
            <p:ph idx="11" type="ftr"/>
          </p:nvPr>
        </p:nvSpPr>
        <p:spPr>
          <a:xfrm>
            <a:off x="3182146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2" type="sldNum"/>
          </p:nvPr>
        </p:nvSpPr>
        <p:spPr>
          <a:xfrm>
            <a:off x="8121202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9" name="Google Shape;119;p18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18"/>
          <p:cNvSpPr txBox="1"/>
          <p:nvPr>
            <p:ph idx="11" type="ftr"/>
          </p:nvPr>
        </p:nvSpPr>
        <p:spPr>
          <a:xfrm>
            <a:off x="3336692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19"/>
          <p:cNvSpPr txBox="1"/>
          <p:nvPr>
            <p:ph idx="2" type="body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19"/>
          <p:cNvSpPr txBox="1"/>
          <p:nvPr>
            <p:ph idx="11" type="ftr"/>
          </p:nvPr>
        </p:nvSpPr>
        <p:spPr>
          <a:xfrm>
            <a:off x="3336692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9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2" name="Google Shape;132;p20"/>
          <p:cNvSpPr txBox="1"/>
          <p:nvPr>
            <p:ph idx="2" type="body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0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4" name="Google Shape;134;p20"/>
          <p:cNvSpPr txBox="1"/>
          <p:nvPr>
            <p:ph idx="4" type="body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336692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idx="11" type="ftr"/>
          </p:nvPr>
        </p:nvSpPr>
        <p:spPr>
          <a:xfrm>
            <a:off x="3336692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5" name="Google Shape;145;p22"/>
          <p:cNvSpPr txBox="1"/>
          <p:nvPr>
            <p:ph idx="11" type="ftr"/>
          </p:nvPr>
        </p:nvSpPr>
        <p:spPr>
          <a:xfrm>
            <a:off x="3336692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0" name="Google Shape;150;p23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1" name="Google Shape;151;p23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2" name="Google Shape;152;p23"/>
          <p:cNvSpPr txBox="1"/>
          <p:nvPr>
            <p:ph idx="11" type="ftr"/>
          </p:nvPr>
        </p:nvSpPr>
        <p:spPr>
          <a:xfrm>
            <a:off x="3336692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3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4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8" name="Google Shape;158;p24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11" type="ftr"/>
          </p:nvPr>
        </p:nvSpPr>
        <p:spPr>
          <a:xfrm>
            <a:off x="3336692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5"/>
          <p:cNvSpPr txBox="1"/>
          <p:nvPr>
            <p:ph idx="1" type="body"/>
          </p:nvPr>
        </p:nvSpPr>
        <p:spPr>
          <a:xfrm rot="5400000">
            <a:off x="4014450" y="-137161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4" name="Google Shape;164;p25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25"/>
          <p:cNvSpPr txBox="1"/>
          <p:nvPr>
            <p:ph idx="11" type="ftr"/>
          </p:nvPr>
        </p:nvSpPr>
        <p:spPr>
          <a:xfrm>
            <a:off x="3336692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6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0" name="Google Shape;170;p26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26"/>
          <p:cNvSpPr txBox="1"/>
          <p:nvPr>
            <p:ph idx="11" type="ftr"/>
          </p:nvPr>
        </p:nvSpPr>
        <p:spPr>
          <a:xfrm>
            <a:off x="3336692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6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4" type="body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b="0" i="0" sz="5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13" name="Google Shape;13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b="0" i="0" sz="5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8159835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95" name="Google Shape;95;p14" title="Be Boulder."/>
          <p:cNvPicPr preferRelativeResize="0"/>
          <p:nvPr/>
        </p:nvPicPr>
        <p:blipFill rotWithShape="1">
          <a:blip r:embed="rId1">
            <a:alphaModFix/>
          </a:blip>
          <a:srcRect b="47287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4"/>
          <p:cNvCxnSpPr/>
          <p:nvPr/>
        </p:nvCxnSpPr>
        <p:spPr>
          <a:xfrm flipH="1" rot="10800000">
            <a:off x="457200" y="6081600"/>
            <a:ext cx="11277600" cy="1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7" name="Google Shape;9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>
            <p:ph idx="11" type="ftr"/>
          </p:nvPr>
        </p:nvSpPr>
        <p:spPr>
          <a:xfrm>
            <a:off x="3374909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ResearchComputing/Supercomputing_Spinup_Spring_2022.git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slurm.schedmd.com/sbatch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gehi0941@colorado.edu" TargetMode="External"/><Relationship Id="rId4" Type="http://schemas.openxmlformats.org/officeDocument/2006/relationships/hyperlink" Target="http://www.rc.colorado.edu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Relationship Id="rId5" Type="http://schemas.openxmlformats.org/officeDocument/2006/relationships/hyperlink" Target="mailto:rc-help@colorado.edu" TargetMode="External"/><Relationship Id="rId6" Type="http://schemas.openxmlformats.org/officeDocument/2006/relationships/hyperlink" Target="https://github.com/ResearchComputing/Supercomputing_Spinup_Spring_2022" TargetMode="External"/><Relationship Id="rId7" Type="http://schemas.openxmlformats.org/officeDocument/2006/relationships/hyperlink" Target="http://tinyurl.com/curc-survey18" TargetMode="External"/><Relationship Id="rId8" Type="http://schemas.openxmlformats.org/officeDocument/2006/relationships/hyperlink" Target="https://github.com/ResearchComputing/Basics_Supercomputing/blob/master/2017_July/Day_One/%5b04%5d_submitting_jobs_supercomputer.pdf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lurm.schedmd.com/quickstart.html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slurm.schedmd.com/quickstart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slurm.schedmd.com/quickstart.html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slurm.schedmd.com/quickstart.html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slurm.schedmd.com/quickstart.html" TargetMode="External"/><Relationship Id="rId4" Type="http://schemas.openxmlformats.org/officeDocument/2006/relationships/hyperlink" Target="mailto:rc-help@colorado.edu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curc.readthedocs.io/en/latest/software/loadbalancer.html" TargetMode="External"/><Relationship Id="rId4" Type="http://schemas.openxmlformats.org/officeDocument/2006/relationships/hyperlink" Target="https://curc.readthedocs.io/en/latest/software/GNUParallel.html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://tinyurl.com/curc-survey18" TargetMode="External"/><Relationship Id="rId4" Type="http://schemas.openxmlformats.org/officeDocument/2006/relationships/hyperlink" Target="mailto:rc-help@Colorado.edu" TargetMode="External"/><Relationship Id="rId5" Type="http://schemas.openxmlformats.org/officeDocument/2006/relationships/hyperlink" Target="https://slurm.schedmd.com/quickstart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7"/>
          <p:cNvPicPr preferRelativeResize="0"/>
          <p:nvPr/>
        </p:nvPicPr>
        <p:blipFill rotWithShape="1">
          <a:blip r:embed="rId3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/>
          <p:nvPr>
            <p:ph type="ctrTitle"/>
          </p:nvPr>
        </p:nvSpPr>
        <p:spPr>
          <a:xfrm>
            <a:off x="467095" y="4548248"/>
            <a:ext cx="11301352" cy="15437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306" name="Google Shape;306;p36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07" name="Google Shape;307;p36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08" name="Google Shape;308;p3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/>
          </a:p>
        </p:txBody>
      </p:sp>
      <p:sp>
        <p:nvSpPr>
          <p:cNvPr id="314" name="Google Shape;314;p37"/>
          <p:cNvSpPr txBox="1"/>
          <p:nvPr>
            <p:ph idx="1" type="body"/>
          </p:nvPr>
        </p:nvSpPr>
        <p:spPr>
          <a:xfrm>
            <a:off x="838200" y="1956122"/>
            <a:ext cx="105156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If you have an RC account already, login as follows from a terminal:</a:t>
            </a:r>
            <a:endParaRPr/>
          </a:p>
          <a:p>
            <a:pPr indent="0" lvl="0" marL="1268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610" lvl="0" marL="24109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If you do not have an RC account use one of our temporary accounts:</a:t>
            </a:r>
            <a:endParaRPr/>
          </a:p>
          <a:p>
            <a:pPr indent="-101411" lvl="2" marL="1155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9A57C"/>
              </a:buClr>
              <a:buSzPts val="2000"/>
              <a:buNone/>
            </a:pPr>
            <a:r>
              <a:t/>
            </a: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15" name="Google Shape;315;p3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16" name="Google Shape;316;p3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7" name="Google Shape;317;p3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8" name="Google Shape;318;p37"/>
          <p:cNvSpPr txBox="1"/>
          <p:nvPr/>
        </p:nvSpPr>
        <p:spPr>
          <a:xfrm>
            <a:off x="1449200" y="2878800"/>
            <a:ext cx="88023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b="0" i="0" lang="en-US" sz="1800" u="none" cap="none" strike="noStrik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b="0" i="0" lang="en-US" sz="1800" u="none" cap="none" strike="noStrike">
                <a:solidFill>
                  <a:srgbClr val="0563C1"/>
                </a:solidFill>
                <a:latin typeface="Consolas"/>
                <a:ea typeface="Consolas"/>
                <a:cs typeface="Consolas"/>
                <a:sym typeface="Consolas"/>
              </a:rPr>
              <a:t>login.rc.colorado.edu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username is your identikey</a:t>
            </a:r>
            <a:endParaRPr b="0" i="1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37"/>
          <p:cNvSpPr txBox="1"/>
          <p:nvPr/>
        </p:nvSpPr>
        <p:spPr>
          <a:xfrm>
            <a:off x="1449197" y="4846327"/>
            <a:ext cx="88023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b="0" i="0" lang="en-US" sz="1800" u="none" cap="none" strike="noStrik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&lt;XXXX&gt;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tlogin1.rc.colorado.edu</a:t>
            </a:r>
            <a:endParaRPr/>
          </a:p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user&lt;XXXX&gt; is your temporary username</a:t>
            </a:r>
            <a:endParaRPr b="0" i="0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25" name="Google Shape;325;p38"/>
          <p:cNvSpPr txBox="1"/>
          <p:nvPr>
            <p:ph idx="1" type="body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1615" lvl="0" marL="240665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>
                <a:solidFill>
                  <a:srgbClr val="2F2B20"/>
                </a:solidFill>
              </a:rPr>
              <a:t>When you first log in, you will be on a login node. Your prompt:</a:t>
            </a:r>
            <a:endParaRPr sz="2700"/>
          </a:p>
          <a:p>
            <a:pPr indent="0" lvl="0" marL="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21615" lvl="0" marL="240665" marR="4445" rtl="0" algn="l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100"/>
              <a:buChar char="•"/>
            </a:pPr>
            <a:r>
              <a:rPr lang="en-US" sz="210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Summit we will go to a compile node.</a:t>
            </a:r>
            <a:endParaRPr sz="2700"/>
          </a:p>
          <a:p>
            <a:pPr indent="-88265" lvl="0" marL="240665" marR="4445" rtl="0" algn="l">
              <a:lnSpc>
                <a:spcPct val="1200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None/>
            </a:pPr>
            <a:r>
              <a:t/>
            </a:r>
            <a:endParaRPr sz="2600">
              <a:solidFill>
                <a:srgbClr val="2F2B20"/>
              </a:solidFill>
            </a:endParaRPr>
          </a:p>
          <a:p>
            <a:pPr indent="-22161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100"/>
              <a:buChar char="•"/>
            </a:pPr>
            <a:r>
              <a:rPr lang="en-US" sz="2100">
                <a:solidFill>
                  <a:srgbClr val="2F2B20"/>
                </a:solidFill>
              </a:rPr>
              <a:t>Now go to a working directory (I’m using scratch here) and download the material for this workshop:</a:t>
            </a:r>
            <a:endParaRPr sz="2700"/>
          </a:p>
        </p:txBody>
      </p:sp>
      <p:sp>
        <p:nvSpPr>
          <p:cNvPr id="326" name="Google Shape;326;p3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27" name="Google Shape;327;p3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28" name="Google Shape;328;p3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9" name="Google Shape;329;p38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8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ssh scompile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1" name="Google Shape;331;p38"/>
          <p:cNvSpPr/>
          <p:nvPr/>
        </p:nvSpPr>
        <p:spPr>
          <a:xfrm>
            <a:off x="1327825" y="4859600"/>
            <a:ext cx="9678000" cy="1208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git clone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https://github.com/ResearchComputing/Supercomputing_Spinup_Spring_2022.git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cd Supercomputing_Spinup</a:t>
            </a:r>
            <a:endParaRPr sz="18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export SPINUP_ROOT=$(pwd)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37" name="Google Shape;337;p39"/>
          <p:cNvSpPr txBox="1"/>
          <p:nvPr>
            <p:ph idx="1" type="body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/>
              <a:t>Navigate to the “job_submission” directory</a:t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025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is the “working directory” we will be working with in this course/</a:t>
            </a:r>
            <a:r>
              <a:rPr lang="en-US"/>
              <a:t>tutorial, keep in mind as we submit/create jobs</a:t>
            </a:r>
            <a:endParaRPr/>
          </a:p>
        </p:txBody>
      </p:sp>
      <p:sp>
        <p:nvSpPr>
          <p:cNvPr id="338" name="Google Shape;338;p39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39" name="Google Shape;339;p39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0" name="Google Shape;340;p3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Google Shape;341;p39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$SPINUP_ROOT/job_submission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47" name="Google Shape;347;p40"/>
          <p:cNvSpPr txBox="1"/>
          <p:nvPr>
            <p:ph idx="1" type="body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>
              <a:solidFill>
                <a:srgbClr val="2F2B20"/>
              </a:solidFill>
            </a:endParaRPr>
          </a:p>
          <a:p>
            <a:pPr indent="0" lvl="0" marL="22860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F2B20"/>
              </a:solidFill>
            </a:endParaRPr>
          </a:p>
          <a:p>
            <a:pPr indent="-2279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SLURM</a:t>
            </a:r>
            <a:endParaRPr/>
          </a:p>
          <a:p>
            <a:pPr indent="-228600" lvl="1" marL="6978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>
              <a:solidFill>
                <a:srgbClr val="000000"/>
              </a:solidFill>
            </a:endParaRPr>
          </a:p>
          <a:p>
            <a:pPr indent="0" lvl="0" marL="6858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227965" lvl="0" marL="2406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/>
          </a:p>
          <a:p>
            <a:pPr indent="0" lvl="0" marL="228600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F2B20"/>
              </a:solidFill>
            </a:endParaRPr>
          </a:p>
          <a:p>
            <a:pPr indent="-227965" lvl="0" marL="2406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/>
          </a:p>
          <a:p>
            <a:pPr indent="-254000" lvl="1" marL="6978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b="1" lang="en-US" sz="2200">
                <a:solidFill>
                  <a:srgbClr val="2F2B20"/>
                </a:solidFill>
              </a:rPr>
              <a:t>Batch Jobs</a:t>
            </a:r>
            <a:endParaRPr b="1" sz="2200">
              <a:solidFill>
                <a:srgbClr val="2F2B20"/>
              </a:solidFill>
            </a:endParaRPr>
          </a:p>
          <a:p>
            <a:pPr indent="-254000" lvl="1" marL="6978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b="1" lang="en-US" sz="2200">
                <a:solidFill>
                  <a:srgbClr val="2F2B20"/>
                </a:solidFill>
              </a:rPr>
              <a:t>Interactive Jobs</a:t>
            </a:r>
            <a:endParaRPr b="1" sz="2200">
              <a:solidFill>
                <a:srgbClr val="2F2B20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4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49" name="Google Shape;349;p4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50" name="Google Shape;350;p4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1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56" name="Google Shape;356;p41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57" name="Google Shape;357;p41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8" name="Google Shape;3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1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60" name="Google Shape;360;p41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61" name="Google Shape;361;p41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62" name="Google Shape;362;p41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3" name="Google Shape;363;p41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4" name="Google Shape;364;p41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41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41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41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68" name="Google Shape;368;p41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9" name="Google Shape;36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1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2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79" name="Google Shape;379;p42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80" name="Google Shape;380;p4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81" name="Google Shape;38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42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83" name="Google Shape;383;p42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84" name="Google Shape;384;p42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85" name="Google Shape;385;p42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6" name="Google Shape;386;p42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7" name="Google Shape;387;p42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42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42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42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91" name="Google Shape;391;p42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92" name="Google Shape;39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2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3"/>
          <p:cNvSpPr txBox="1"/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402" name="Google Shape;402;p43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b="1" lang="en-US">
                <a:solidFill>
                  <a:srgbClr val="2F2B20"/>
                </a:solidFill>
              </a:rPr>
              <a:t>Batch Jobs</a:t>
            </a:r>
            <a:r>
              <a:rPr lang="en-US">
                <a:solidFill>
                  <a:srgbClr val="2F2B20"/>
                </a:solidFill>
              </a:rPr>
              <a:t> are jobs your submit to the scheduler where they are run later without supervision.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By far the most common job on Summit</a:t>
            </a:r>
            <a:endParaRPr>
              <a:solidFill>
                <a:srgbClr val="2F2B20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Requires a job script</a:t>
            </a:r>
            <a:endParaRPr>
              <a:solidFill>
                <a:srgbClr val="2F2B20"/>
              </a:solidFill>
            </a:endParaRPr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"batch of cookies"</a:t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A job script is simply a script that includes </a:t>
            </a:r>
            <a:r>
              <a:rPr b="1" lang="en-US">
                <a:solidFill>
                  <a:srgbClr val="2F2B20"/>
                </a:solidFill>
              </a:rPr>
              <a:t>SLURM directives</a:t>
            </a:r>
            <a:r>
              <a:rPr lang="en-US">
                <a:solidFill>
                  <a:srgbClr val="2F2B20"/>
                </a:solidFill>
              </a:rPr>
              <a:t> (resource specifics) ahead of any commands.</a:t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403" name="Google Shape;403;p4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04" name="Google Shape;404;p4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5" name="Google Shape;405;p4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4"/>
          <p:cNvSpPr txBox="1"/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1" name="Google Shape;411;p44"/>
          <p:cNvSpPr txBox="1"/>
          <p:nvPr>
            <p:ph idx="1" type="body"/>
          </p:nvPr>
        </p:nvSpPr>
        <p:spPr>
          <a:xfrm>
            <a:off x="827125" y="1791386"/>
            <a:ext cx="108174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</a:t>
            </a:r>
            <a:r>
              <a:rPr lang="en-US">
                <a:solidFill>
                  <a:srgbClr val="2F2B20"/>
                </a:solidFill>
              </a:rPr>
              <a:t>: command to submit a batch job</a:t>
            </a:r>
            <a:endParaRPr>
              <a:solidFill>
                <a:srgbClr val="2F2B20"/>
              </a:solidFill>
            </a:endParaRPr>
          </a:p>
          <a:p>
            <a:pPr indent="-2279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Submit your first job! :  </a:t>
            </a:r>
            <a:endParaRPr/>
          </a:p>
          <a:p>
            <a:pPr indent="-501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79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Script contains most of the parameters needed to define a job</a:t>
            </a:r>
            <a:endParaRPr/>
          </a:p>
          <a:p>
            <a:pPr indent="-227965" lvl="0" marL="26924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Additional flags can be used to temporarily replace any set parameters.</a:t>
            </a:r>
            <a:endParaRPr/>
          </a:p>
        </p:txBody>
      </p:sp>
      <p:sp>
        <p:nvSpPr>
          <p:cNvPr id="412" name="Google Shape;412;p44"/>
          <p:cNvSpPr txBox="1"/>
          <p:nvPr/>
        </p:nvSpPr>
        <p:spPr>
          <a:xfrm>
            <a:off x="4574935" y="6050822"/>
            <a:ext cx="27876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575">
            <a:spAutoFit/>
          </a:bodyPr>
          <a:lstStyle/>
          <a:p>
            <a:pPr indent="0" lvl="0" marL="126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u="sng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http://slurm.schedmd.com/sbatch.html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4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14" name="Google Shape;414;p4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5" name="Google Shape;415;p4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6" name="Google Shape;416;p44"/>
          <p:cNvSpPr/>
          <p:nvPr/>
        </p:nvSpPr>
        <p:spPr>
          <a:xfrm>
            <a:off x="1245325" y="2823070"/>
            <a:ext cx="9843000" cy="791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$SPINUP_ROOT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/job_submission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summit_scripts/test.sh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44"/>
          <p:cNvSpPr/>
          <p:nvPr/>
        </p:nvSpPr>
        <p:spPr>
          <a:xfrm>
            <a:off x="1245317" y="5492771"/>
            <a:ext cx="9843000" cy="4617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 --reservation=scs submit_test.sh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5"/>
          <p:cNvSpPr txBox="1"/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4191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summit_scripts/test.sh</a:t>
            </a:r>
            <a:r>
              <a:rPr lang="en-US" sz="300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/>
          </a:p>
        </p:txBody>
      </p:sp>
      <p:sp>
        <p:nvSpPr>
          <p:cNvPr id="423" name="Google Shape;423;p45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24" name="Google Shape;424;p45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5" name="Google Shape;425;p45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6" name="Google Shape;426;p45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--ntasks=1                  	# Number of requested tasks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wall time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--partition=shas-testing    	# Specify Summit Haswell nodes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--output=test_%j.out        	# Rename standard output file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4" name="Google Shape;184;p28"/>
          <p:cNvSpPr txBox="1"/>
          <p:nvPr>
            <p:ph idx="1" type="body"/>
          </p:nvPr>
        </p:nvSpPr>
        <p:spPr>
          <a:xfrm>
            <a:off x="838200" y="1653702"/>
            <a:ext cx="10515600" cy="4314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marR="5905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/>
              <a:t>Gerardo Hidalgo-Cuellar</a:t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gehi0941@colorado.edu</a:t>
            </a:r>
            <a:r>
              <a:rPr lang="en-US" sz="2400"/>
              <a:t> </a:t>
            </a:r>
            <a:endParaRPr sz="24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www.rc.colorado.edu</a:t>
            </a:r>
            <a:endParaRPr sz="2400">
              <a:solidFill>
                <a:srgbClr val="0563C1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0563C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r>
              <a:rPr lang="en-US" sz="2400">
                <a:solidFill>
                  <a:srgbClr val="1D1C1D"/>
                </a:solidFill>
              </a:rPr>
              <a:t> </a:t>
            </a:r>
            <a:r>
              <a:rPr lang="en-US" sz="2000"/>
              <a:t> </a:t>
            </a:r>
            <a:endParaRPr i="1" sz="2400">
              <a:solidFill>
                <a:srgbClr val="A5A5A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i="1" sz="2400">
              <a:solidFill>
                <a:srgbClr val="A5A5A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Slides available at:</a:t>
            </a:r>
            <a:endParaRPr/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200" u="sng">
                <a:solidFill>
                  <a:schemeClr val="hlink"/>
                </a:solidFill>
                <a:hlinkClick r:id="rId6"/>
              </a:rPr>
              <a:t>https://github.com/ResearchComputing/Supercomputing_Spinup</a:t>
            </a:r>
            <a:endParaRPr sz="2200">
              <a:solidFill>
                <a:schemeClr val="accent5"/>
              </a:solidFill>
            </a:endParaRPr>
          </a:p>
          <a:p>
            <a:pPr indent="0" lvl="0" marL="0" marR="59055" rtl="0" algn="l"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Survey at: 	</a:t>
            </a:r>
            <a:r>
              <a:rPr lang="en-US" u="sng">
                <a:solidFill>
                  <a:srgbClr val="0563C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>
                <a:solidFill>
                  <a:schemeClr val="accent3"/>
                </a:solidFill>
              </a:rPr>
              <a:t> </a:t>
            </a:r>
            <a:endParaRPr>
              <a:solidFill>
                <a:schemeClr val="accent5"/>
              </a:solidFill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chemeClr val="accent5"/>
              </a:solidFill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900">
            <a:spAutoFit/>
          </a:bodyPr>
          <a:lstStyle/>
          <a:p>
            <a:pPr indent="0" lvl="0" marL="2516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i="1" lang="en-US" sz="1585">
                <a:solidFill>
                  <a:schemeClr val="dk1"/>
                </a:solidFill>
              </a:rPr>
              <a:t>, 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Blaas, and M</a:t>
            </a:r>
            <a:r>
              <a:rPr i="1" lang="en-US" sz="1585">
                <a:solidFill>
                  <a:schemeClr val="dk1"/>
                </a:solidFill>
              </a:rPr>
              <a:t>ea Trehan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3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4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i="1" sz="158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87" name="Google Shape;187;p2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8" name="Google Shape;188;p2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6"/>
          <p:cNvSpPr txBox="1"/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32" name="Google Shape;432;p46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33" name="Google Shape;433;p46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4" name="Google Shape;434;p4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5" name="Google Shape;435;p46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7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1268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indent="0" lvl="0" marL="12688" marR="0" rtl="0" algn="l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1" name="Google Shape;441;p47"/>
          <p:cNvSpPr txBox="1"/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/>
          </a:p>
        </p:txBody>
      </p:sp>
      <p:sp>
        <p:nvSpPr>
          <p:cNvPr id="442" name="Google Shape;442;p47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</a:rPr>
              <a:t>Number of nodes:</a:t>
            </a:r>
            <a:endParaRPr b="1" sz="1800">
              <a:solidFill>
                <a:schemeClr val="dk1"/>
              </a:solidFill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</a:rPr>
              <a:t>Number of cores:</a:t>
            </a:r>
            <a:endParaRPr b="1" sz="1800"/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</a:rPr>
              <a:t>Output:</a:t>
            </a:r>
            <a:endParaRPr b="1" sz="1800"/>
          </a:p>
        </p:txBody>
      </p:sp>
      <p:sp>
        <p:nvSpPr>
          <p:cNvPr id="443" name="Google Shape;443;p47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8000">
            <a:spAutoFit/>
          </a:bodyPr>
          <a:lstStyle/>
          <a:p>
            <a:pPr indent="0" lvl="0" marL="1206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b="1"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b="1"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065" marR="0" rtl="0" algn="l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47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3275">
            <a:spAutoFit/>
          </a:bodyPr>
          <a:lstStyle/>
          <a:p>
            <a:pPr indent="0" lvl="0" marL="12688" marR="5074" rtl="0" algn="l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4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i="1" lang="en-US" sz="1498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i="1" lang="en-US" sz="14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i="1" sz="1498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47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46" name="Google Shape;446;p47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47" name="Google Shape;447;p4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8" name="Google Shape;448;p47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8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Partitions specify the type of compute node that you wish to use</a:t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</p:txBody>
      </p:sp>
      <p:graphicFrame>
        <p:nvGraphicFramePr>
          <p:cNvPr id="454" name="Google Shape;454;p48"/>
          <p:cNvGraphicFramePr/>
          <p:nvPr/>
        </p:nvGraphicFramePr>
        <p:xfrm>
          <a:off x="970359" y="33873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{7D6A3FF8-77EC-4494-9FE6-AE96C37F4A4C}</a:tableStyleId>
              </a:tblPr>
              <a:tblGrid>
                <a:gridCol w="2018175"/>
                <a:gridCol w="2320575"/>
                <a:gridCol w="1190700"/>
                <a:gridCol w="1326775"/>
                <a:gridCol w="1326775"/>
                <a:gridCol w="2035825"/>
              </a:tblGrid>
              <a:tr h="300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RAM/core (GB)</a:t>
                      </a:r>
                      <a:endParaRPr b="1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5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shas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~450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4.84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4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sgpu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GPU-enabled nodes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4.84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effectively 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7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smem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High-memory nodes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42.7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48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05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sknl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Phi (Knights Landing) nodes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5.25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68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55" name="Google Shape;455;p48"/>
          <p:cNvSpPr txBox="1"/>
          <p:nvPr>
            <p:ph type="title"/>
          </p:nvPr>
        </p:nvSpPr>
        <p:spPr>
          <a:xfrm>
            <a:off x="842786" y="324569"/>
            <a:ext cx="1035222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Partitions</a:t>
            </a:r>
            <a:endParaRPr/>
          </a:p>
        </p:txBody>
      </p:sp>
      <p:sp>
        <p:nvSpPr>
          <p:cNvPr id="456" name="Google Shape;456;p4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57" name="Google Shape;457;p4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58" name="Google Shape;458;p4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9" name="Google Shape;459;p48"/>
          <p:cNvSpPr/>
          <p:nvPr/>
        </p:nvSpPr>
        <p:spPr>
          <a:xfrm>
            <a:off x="7261417" y="2591533"/>
            <a:ext cx="3919608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--partition=shas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9"/>
          <p:cNvSpPr txBox="1"/>
          <p:nvPr>
            <p:ph type="title"/>
          </p:nvPr>
        </p:nvSpPr>
        <p:spPr>
          <a:xfrm>
            <a:off x="808704" y="37977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Sub-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Partitions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465" name="Google Shape;465;p49"/>
          <p:cNvGraphicFramePr/>
          <p:nvPr/>
        </p:nvGraphicFramePr>
        <p:xfrm>
          <a:off x="1047750" y="362545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{7D6A3FF8-77EC-4494-9FE6-AE96C37F4A4C}</a:tableStyleId>
              </a:tblPr>
              <a:tblGrid>
                <a:gridCol w="2558200"/>
                <a:gridCol w="2111675"/>
                <a:gridCol w="1775300"/>
                <a:gridCol w="1756600"/>
                <a:gridCol w="1906100"/>
              </a:tblGrid>
              <a:tr h="4351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7250">
                <a:tc>
                  <a:txBody>
                    <a:bodyPr/>
                    <a:lstStyle/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shas-testing</a:t>
                      </a:r>
                      <a:endParaRPr/>
                    </a:p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sgpu-testing</a:t>
                      </a:r>
                      <a:endParaRPr/>
                    </a:p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sknl-testing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quick turnaround when testing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30 M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 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 cores/node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3000">
                <a:tc>
                  <a:txBody>
                    <a:bodyPr/>
                    <a:lstStyle/>
                    <a:p>
                      <a:pPr indent="0" lvl="1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shas-interactive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For interactive jobs (command or GUI)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4 H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 core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66" name="Google Shape;466;p4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67" name="Google Shape;467;p4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8" name="Google Shape;468;p4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9" name="Google Shape;469;p49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 addition to normal compute partitions, Summit Users also have access to several testing and interactive partitions 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Quick access to get your applications functional!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0"/>
          <p:cNvSpPr txBox="1"/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 (--qos)</a:t>
            </a:r>
            <a:endParaRPr/>
          </a:p>
        </p:txBody>
      </p:sp>
      <p:graphicFrame>
        <p:nvGraphicFramePr>
          <p:cNvPr id="475" name="Google Shape;475;p50"/>
          <p:cNvGraphicFramePr/>
          <p:nvPr/>
        </p:nvGraphicFramePr>
        <p:xfrm>
          <a:off x="1071563" y="395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{7D6A3FF8-77EC-4494-9FE6-AE96C37F4A4C}</a:tableStyleId>
              </a:tblPr>
              <a:tblGrid>
                <a:gridCol w="1190125"/>
                <a:gridCol w="2535300"/>
                <a:gridCol w="1619325"/>
                <a:gridCol w="1762150"/>
                <a:gridCol w="2072325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76" name="Google Shape;476;p5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77" name="Google Shape;477;p5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8" name="Google Shape;478;p5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9" name="Google Shape;479;p50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Summit, this means if your job needs to run longer than 1 day</a:t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2" marL="11430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only </a:t>
            </a: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shas</a:t>
            </a:r>
            <a:r>
              <a:rPr lang="en-US">
                <a:solidFill>
                  <a:srgbClr val="2F2B20"/>
                </a:solidFill>
              </a:rPr>
              <a:t> and </a:t>
            </a:r>
            <a:r>
              <a:rPr lang="en-US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sknl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indent="-755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50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1"/>
          <p:cNvSpPr txBox="1"/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86" name="Google Shape;486;p5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87" name="Google Shape;487;p5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8" name="Google Shape;488;p5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2"/>
          <p:cNvSpPr txBox="1"/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94" name="Google Shape;494;p52"/>
          <p:cNvSpPr txBox="1"/>
          <p:nvPr>
            <p:ph idx="1" type="body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indent="-9779" lvl="0" marL="228600" rtl="0" algn="l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r>
              <a:t/>
            </a: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Navigate to the </a:t>
            </a:r>
            <a:r>
              <a:rPr lang="en-US" sz="1950">
                <a:solidFill>
                  <a:schemeClr val="accent5"/>
                </a:solidFill>
              </a:rPr>
              <a:t>job_submission</a:t>
            </a:r>
            <a:r>
              <a:rPr lang="en-US" sz="1950">
                <a:solidFill>
                  <a:srgbClr val="2F2B20"/>
                </a:solidFill>
              </a:rPr>
              <a:t> </a:t>
            </a:r>
            <a:r>
              <a:rPr lang="en-US" sz="1950">
                <a:solidFill>
                  <a:srgbClr val="2F2B20"/>
                </a:solidFill>
              </a:rPr>
              <a:t>directory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Create</a:t>
            </a:r>
            <a:r>
              <a:rPr lang="en-US" sz="1950">
                <a:solidFill>
                  <a:srgbClr val="2F2B20"/>
                </a:solidFill>
              </a:rPr>
              <a:t> file </a:t>
            </a:r>
            <a:r>
              <a:rPr lang="en-US" sz="1950">
                <a:solidFill>
                  <a:schemeClr val="accent5"/>
                </a:solidFill>
              </a:rPr>
              <a:t>summit_scripts/sleep.sh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495" name="Google Shape;495;p52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496" name="Google Shape;496;p52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97" name="Google Shape;497;p52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8" name="Google Shape;498;p52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9" name="Google Shape;499;p52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i="1"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3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submit_sleep.sh</a:t>
            </a:r>
            <a:endParaRPr/>
          </a:p>
        </p:txBody>
      </p:sp>
      <p:sp>
        <p:nvSpPr>
          <p:cNvPr id="505" name="Google Shape;505;p53"/>
          <p:cNvSpPr txBox="1"/>
          <p:nvPr>
            <p:ph idx="1" type="body"/>
          </p:nvPr>
        </p:nvSpPr>
        <p:spPr>
          <a:xfrm>
            <a:off x="838200" y="1503700"/>
            <a:ext cx="10515600" cy="44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6565" lvl="0" marL="469265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b="1"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b="1"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b="1"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b="1"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b="1"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shas-testing partition</a:t>
            </a:r>
            <a:endParaRPr b="1"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b="1" lang="en-US" sz="2350">
                <a:latin typeface="Helvetica Neue"/>
                <a:ea typeface="Helvetica Neue"/>
                <a:cs typeface="Helvetica Neue"/>
                <a:sym typeface="Helvetica Neue"/>
              </a:rPr>
              <a:t>“./output/sleep.%j.out”</a:t>
            </a:r>
            <a:endParaRPr b="1"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98"/>
              <a:buAutoNum type="arabicPeriod"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Contains the following commands -&gt; </a:t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286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286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286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i="1" lang="en-US" sz="1800"/>
              <a:t>*</a:t>
            </a:r>
            <a:r>
              <a:rPr i="1" lang="en-US" sz="1800"/>
              <a:t>Bonus: Email yourself when the job ends</a:t>
            </a:r>
            <a:r>
              <a:rPr i="1" lang="en-US" sz="2398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i="1" sz="2198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6" name="Google Shape;506;p5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07" name="Google Shape;507;p5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8" name="Google Shape;508;p5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9" name="Google Shape;509;p53"/>
          <p:cNvSpPr txBox="1"/>
          <p:nvPr/>
        </p:nvSpPr>
        <p:spPr>
          <a:xfrm>
            <a:off x="6622153" y="3509883"/>
            <a:ext cx="4280100" cy="997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510" name="Google Shape;510;p53"/>
          <p:cNvSpPr/>
          <p:nvPr/>
        </p:nvSpPr>
        <p:spPr>
          <a:xfrm>
            <a:off x="544146" y="5121375"/>
            <a:ext cx="5658300" cy="476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065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summit_scripts/sleep.sh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54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Once a job completes its execution, the standard output of the script will be redirected to an output file.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Great for debugging!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Could be different from output generated by your application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is created in directory job was run unless specified in your </a:t>
            </a:r>
            <a:b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--output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directive.</a:t>
            </a:r>
            <a:endParaRPr/>
          </a:p>
          <a:p>
            <a:pPr indent="-3422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the 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directive </a:t>
            </a:r>
            <a:r>
              <a:rPr b="0"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--output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not provided then a generic file name will be used (slurm_xxxxxx.out).</a:t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98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54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517" name="Google Shape;517;p5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18" name="Google Shape;518;p5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9" name="Google Shape;519;p5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0" name="Google Shape;520;p54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i="1" lang="en-US" sz="16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i="1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21" name="Google Shape;521;p54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US" sz="1800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i="1" sz="18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057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5"/>
          <p:cNvSpPr txBox="1"/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27" name="Google Shape;527;p55"/>
          <p:cNvSpPr txBox="1"/>
          <p:nvPr>
            <p:ph idx="1" type="body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in queue and while running:</a:t>
            </a:r>
            <a:endParaRPr sz="22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previous Jobs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8" name="Google Shape;528;p55"/>
          <p:cNvSpPr txBox="1"/>
          <p:nvPr/>
        </p:nvSpPr>
        <p:spPr>
          <a:xfrm>
            <a:off x="7244707" y="5738839"/>
            <a:ext cx="4827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29" name="Google Shape;529;p55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30" name="Google Shape;530;p55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1" name="Google Shape;531;p55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2" name="Google Shape;532;p55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–u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–p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3" name="Google Shape;533;p55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–u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--start=MM/DD/YY –u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sacct –j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4" name="Google Shape;194;p29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Cluster resources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-381000" lvl="0" marL="457200" rtl="0" algn="l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Non traditional (gateways)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applications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Check jobs</a:t>
            </a:r>
            <a:endParaRPr/>
          </a:p>
        </p:txBody>
      </p:sp>
      <p:sp>
        <p:nvSpPr>
          <p:cNvPr id="195" name="Google Shape;195;p2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96" name="Google Shape;196;p2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7" name="Google Shape;197;p2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6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03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Another method of checking details of your job while running is with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accent5"/>
                </a:solidFill>
              </a:rPr>
              <a:t>seff</a:t>
            </a:r>
            <a:r>
              <a:rPr lang="en-US" sz="2400"/>
              <a:t>: Utility to check efficiency post-job</a:t>
            </a:r>
            <a:endParaRPr sz="2400"/>
          </a:p>
        </p:txBody>
      </p:sp>
      <p:sp>
        <p:nvSpPr>
          <p:cNvPr id="539" name="Google Shape;539;p56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40" name="Google Shape;540;p56"/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41" name="Google Shape;541;p56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42" name="Google Shape;542;p56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4" name="Google Shape;544;p56"/>
          <p:cNvSpPr/>
          <p:nvPr/>
        </p:nvSpPr>
        <p:spPr>
          <a:xfrm>
            <a:off x="1141941" y="3304231"/>
            <a:ext cx="7263300" cy="40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scontrol show job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5" name="Google Shape;545;p56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slurmtools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seff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7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51" name="Google Shape;551;p57"/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52" name="Google Shape;552;p5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53" name="Google Shape;553;p5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4" name="Google Shape;554;p5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5" name="Google Shape;555;p57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LMOD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Module system on CURC systems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Modifies your environment to make your desired software visible to your terminal.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556" name="Google Shape;556;p57"/>
          <p:cNvSpPr/>
          <p:nvPr/>
        </p:nvSpPr>
        <p:spPr>
          <a:xfrm>
            <a:off x="1505623" y="4429913"/>
            <a:ext cx="7263300" cy="708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8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62" name="Google Shape;562;p58"/>
          <p:cNvSpPr txBox="1"/>
          <p:nvPr/>
        </p:nvSpPr>
        <p:spPr>
          <a:xfrm>
            <a:off x="7244707" y="5738839"/>
            <a:ext cx="482768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63" name="Google Shape;563;p5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64" name="Google Shape;564;p5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5" name="Google Shape;565;p5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6" name="Google Shape;566;p58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/>
          </a:p>
          <a:p>
            <a:pPr indent="0" lvl="1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RC User support is happy to assist, </a:t>
            </a:r>
            <a:r>
              <a:rPr i="1" lang="en-US"/>
              <a:t>installs are best effort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For more assistance contact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rc-help@colorado.edu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567" name="Google Shape;567;p58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59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1: Serial R Code</a:t>
            </a:r>
            <a:endParaRPr/>
          </a:p>
        </p:txBody>
      </p:sp>
      <p:sp>
        <p:nvSpPr>
          <p:cNvPr id="573" name="Google Shape;573;p59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74" name="Google Shape;574;p59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75" name="Google Shape;575;p5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/>
          </a:p>
        </p:txBody>
      </p:sp>
      <p:sp>
        <p:nvSpPr>
          <p:cNvPr id="581" name="Google Shape;581;p60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157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Let’s run R on an R script</a:t>
            </a:r>
            <a:endParaRPr sz="2600"/>
          </a:p>
          <a:p>
            <a:pPr indent="-2157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Batch </a:t>
            </a:r>
            <a:r>
              <a:rPr lang="en-US" sz="2600">
                <a:solidFill>
                  <a:srgbClr val="2F2B20"/>
                </a:solidFill>
              </a:rPr>
              <a:t>script calls and runs </a:t>
            </a:r>
            <a:r>
              <a:rPr i="1" lang="en-US" sz="2600">
                <a:solidFill>
                  <a:schemeClr val="accent5"/>
                </a:solidFill>
              </a:rPr>
              <a:t>programs/R_program.R</a:t>
            </a:r>
            <a:endParaRPr i="1" sz="2600">
              <a:solidFill>
                <a:schemeClr val="accent5"/>
              </a:solidFill>
            </a:endParaRPr>
          </a:p>
          <a:p>
            <a:pPr indent="-254000" lvl="1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Let’s take a look at the R program</a:t>
            </a:r>
            <a:endParaRPr sz="2200"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i="1" sz="2600">
              <a:solidFill>
                <a:srgbClr val="2F2B20"/>
              </a:solidFill>
            </a:endParaRPr>
          </a:p>
          <a:p>
            <a:pPr indent="-215710" lvl="0" marL="241099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Let’s examine the batch script </a:t>
            </a:r>
            <a:r>
              <a:rPr lang="en-US" sz="2600">
                <a:solidFill>
                  <a:schemeClr val="accent5"/>
                </a:solidFill>
              </a:rPr>
              <a:t>summit_scripts/R.sh</a:t>
            </a:r>
            <a:endParaRPr sz="2600">
              <a:solidFill>
                <a:schemeClr val="accent5"/>
              </a:solidFill>
            </a:endParaRPr>
          </a:p>
          <a:p>
            <a:pPr indent="-215712" lvl="1" marL="6983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Note how R is loaded</a:t>
            </a:r>
            <a:endParaRPr sz="2200"/>
          </a:p>
          <a:p>
            <a:pPr indent="-215712" lvl="1" marL="6983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R program can be run with “Rscript &lt;script&gt;”</a:t>
            </a:r>
            <a:endParaRPr sz="2200"/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2157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Go ahead and submit the batch script:</a:t>
            </a:r>
            <a:endParaRPr sz="2600"/>
          </a:p>
        </p:txBody>
      </p:sp>
      <p:sp>
        <p:nvSpPr>
          <p:cNvPr id="582" name="Google Shape;582;p6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83" name="Google Shape;583;p6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84" name="Google Shape;584;p6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5" name="Google Shape;585;p60"/>
          <p:cNvSpPr/>
          <p:nvPr/>
        </p:nvSpPr>
        <p:spPr>
          <a:xfrm>
            <a:off x="1388225" y="5574550"/>
            <a:ext cx="4197900" cy="393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sbatch summit_scripts/R.sh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61"/>
          <p:cNvSpPr txBox="1"/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2: Serial Matlab Code</a:t>
            </a:r>
            <a:endParaRPr/>
          </a:p>
        </p:txBody>
      </p:sp>
      <p:sp>
        <p:nvSpPr>
          <p:cNvPr id="591" name="Google Shape;591;p6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92" name="Google Shape;592;p6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93" name="Google Shape;593;p6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2"/>
          <p:cNvSpPr txBox="1"/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Launch Matlab!</a:t>
            </a:r>
            <a:endParaRPr/>
          </a:p>
        </p:txBody>
      </p:sp>
      <p:sp>
        <p:nvSpPr>
          <p:cNvPr id="599" name="Google Shape;599;p62"/>
          <p:cNvSpPr txBox="1"/>
          <p:nvPr>
            <p:ph idx="1" type="body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indent="-9779" lvl="0" marL="228600" rtl="0" algn="l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r>
              <a:t/>
            </a: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Name it </a:t>
            </a:r>
            <a:r>
              <a:rPr lang="en-US" sz="1950">
                <a:solidFill>
                  <a:schemeClr val="accent5"/>
                </a:solidFill>
              </a:rPr>
              <a:t>summit_scripts/matlab.sh</a:t>
            </a:r>
            <a:r>
              <a:rPr lang="en-US" sz="19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Load the </a:t>
            </a:r>
            <a:r>
              <a:rPr lang="en-US" sz="1950">
                <a:solidFill>
                  <a:schemeClr val="accent5"/>
                </a:solidFill>
              </a:rPr>
              <a:t>matlab</a:t>
            </a:r>
            <a:r>
              <a:rPr lang="en-US" sz="1950">
                <a:solidFill>
                  <a:srgbClr val="2F2B20"/>
                </a:solidFill>
              </a:rPr>
              <a:t> module (</a:t>
            </a:r>
            <a:r>
              <a:rPr lang="en-US" sz="1950">
                <a:solidFill>
                  <a:schemeClr val="accent5"/>
                </a:solidFill>
              </a:rPr>
              <a:t>module load matlab</a:t>
            </a:r>
            <a:r>
              <a:rPr lang="en-US" sz="1950">
                <a:solidFill>
                  <a:srgbClr val="2F2B20"/>
                </a:solidFill>
              </a:rPr>
              <a:t>)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600" name="Google Shape;600;p62"/>
          <p:cNvSpPr txBox="1"/>
          <p:nvPr/>
        </p:nvSpPr>
        <p:spPr>
          <a:xfrm>
            <a:off x="1791456" y="3681071"/>
            <a:ext cx="6936009" cy="628366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programs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matlab –nodisplay –nodesktop –r "matlab_tic;"</a:t>
            </a:r>
            <a:endParaRPr/>
          </a:p>
        </p:txBody>
      </p:sp>
      <p:sp>
        <p:nvSpPr>
          <p:cNvPr id="601" name="Google Shape;601;p62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02" name="Google Shape;602;p62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3" name="Google Shape;603;p62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4" name="Google Shape;604;p62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i="1"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63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matlab.sh</a:t>
            </a:r>
            <a:endParaRPr/>
          </a:p>
        </p:txBody>
      </p:sp>
      <p:sp>
        <p:nvSpPr>
          <p:cNvPr id="610" name="Google Shape;610;p63"/>
          <p:cNvSpPr txBox="1"/>
          <p:nvPr>
            <p:ph idx="1" type="body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6565" lvl="0" marL="469265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b="1"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of 1 node</a:t>
            </a:r>
            <a:endParaRPr b="1"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b="1"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minute wall time</a:t>
            </a:r>
            <a:endParaRPr b="1"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b="1"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shas-testing partition</a:t>
            </a:r>
            <a:endParaRPr b="1"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b="1" lang="en-US" sz="2350">
                <a:latin typeface="Helvetica Neue"/>
                <a:ea typeface="Helvetica Neue"/>
                <a:cs typeface="Helvetica Neue"/>
                <a:sym typeface="Helvetica Neue"/>
              </a:rPr>
              <a:t>“./output/matlab.%j.out”</a:t>
            </a:r>
            <a:endParaRPr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Contains the following commands</a:t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286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2286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*</a:t>
            </a: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Bonus: Email yourself when the job ends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1" name="Google Shape;611;p6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12" name="Google Shape;612;p6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3" name="Google Shape;613;p6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4" name="Google Shape;614;p63"/>
          <p:cNvSpPr txBox="1"/>
          <p:nvPr/>
        </p:nvSpPr>
        <p:spPr>
          <a:xfrm>
            <a:off x="2736100" y="3661450"/>
            <a:ext cx="6577500" cy="628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programs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matlab –nodisplay –nodesktop –r "matlab_tic;"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15" name="Google Shape;615;p63"/>
          <p:cNvSpPr txBox="1"/>
          <p:nvPr/>
        </p:nvSpPr>
        <p:spPr>
          <a:xfrm>
            <a:off x="8357788" y="5708453"/>
            <a:ext cx="3258890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are prefixed with 'answer'</a:t>
            </a:r>
            <a:endParaRPr i="1" sz="16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140" lvl="0" marL="20574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616" name="Google Shape;616;p63"/>
          <p:cNvSpPr/>
          <p:nvPr/>
        </p:nvSpPr>
        <p:spPr>
          <a:xfrm>
            <a:off x="544146" y="5121375"/>
            <a:ext cx="5883300" cy="476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065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summit_scripts/matlab.sh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64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Advanced Job Scripts</a:t>
            </a:r>
            <a:endParaRPr/>
          </a:p>
        </p:txBody>
      </p:sp>
      <p:sp>
        <p:nvSpPr>
          <p:cNvPr id="622" name="Google Shape;622;p64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23" name="Google Shape;623;p64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4" name="Google Shape;624;p64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6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0" name="Google Shape;630;p65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/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Number of tasks always &gt; 1. E.g., </a:t>
            </a:r>
            <a:endParaRPr/>
          </a:p>
          <a:p>
            <a:pPr indent="0" lvl="0" marL="1268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always need to load a compiler and mpi. </a:t>
            </a:r>
            <a:r>
              <a:rPr lang="en-US" sz="2398">
                <a:solidFill>
                  <a:srgbClr val="2F2B20"/>
                </a:solidFill>
              </a:rPr>
              <a:t>E.g., </a:t>
            </a:r>
            <a:endParaRPr/>
          </a:p>
          <a:p>
            <a:pPr indent="-101537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r>
              <a:t/>
            </a:r>
            <a:endParaRPr sz="19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Executable preceded with mpirun, srun, or mpiexec. E.g.,</a:t>
            </a:r>
            <a:endParaRPr/>
          </a:p>
          <a:p>
            <a:pPr indent="-76137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Examine and run the example </a:t>
            </a:r>
            <a:r>
              <a:rPr lang="en-US" sz="2398">
                <a:solidFill>
                  <a:schemeClr val="accent5"/>
                </a:solidFill>
              </a:rPr>
              <a:t>python_mpi.sh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31" name="Google Shape;631;p6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32" name="Google Shape;632;p6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3" name="Google Shape;633;p6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4" name="Google Shape;634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5" name="Google Shape;635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/>
          </a:p>
        </p:txBody>
      </p:sp>
      <p:sp>
        <p:nvSpPr>
          <p:cNvPr id="636" name="Google Shape;636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 –np 4 python yourscript.py</a:t>
            </a:r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5348242"/>
            <a:ext cx="8922635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summit_scripts/python_mpi.sh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RC account check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Does anyone </a:t>
            </a:r>
            <a:r>
              <a:rPr b="1" i="1" lang="en-US">
                <a:latin typeface="Helvetica Neue"/>
                <a:ea typeface="Helvetica Neue"/>
                <a:cs typeface="Helvetica Neue"/>
                <a:sym typeface="Helvetica Neue"/>
              </a:rPr>
              <a:t>not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 have a </a:t>
            </a: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CU Research Computing account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 who would like to use a temporary account*?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i="1" lang="en-US" sz="2400">
                <a:latin typeface="Helvetica Neue"/>
                <a:ea typeface="Helvetica Neue"/>
                <a:cs typeface="Helvetica Neue"/>
                <a:sym typeface="Helvetica Neue"/>
              </a:rPr>
              <a:t>*only available during seminar</a:t>
            </a:r>
            <a:endParaRPr sz="3000"/>
          </a:p>
        </p:txBody>
      </p:sp>
      <p:sp>
        <p:nvSpPr>
          <p:cNvPr id="204" name="Google Shape;204;p30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05" name="Google Shape;205;p30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6" name="Google Shape;206;p30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6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3" name="Google Shape;643;p66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0439" lvl="0" marL="241100" rtl="0" algn="l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indent="0" lvl="0" marL="228600" rtl="0" algn="l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90439" lvl="0" marL="241100" rtl="0" algn="l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</a:t>
            </a:r>
            <a:r>
              <a:rPr lang="en-US"/>
              <a:t>lets</a:t>
            </a:r>
            <a:r>
              <a:rPr lang="en-US"/>
              <a:t> users run serial programs in parallel</a:t>
            </a:r>
            <a:endParaRPr/>
          </a:p>
          <a:p>
            <a:pPr indent="-2286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indent="0" lvl="0" marL="228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266700" lvl="0" marL="228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Example in: </a:t>
            </a:r>
            <a:r>
              <a:rPr lang="en-US" sz="24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summit_scripts/python_loadbalance.sh</a:t>
            </a:r>
            <a:endParaRPr sz="24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4" name="Google Shape;644;p66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45" name="Google Shape;645;p66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6" name="Google Shape;646;p6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6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2" name="Google Shape;652;p67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indent="-228410" lvl="0" marL="241099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indent="-228410" lvl="1" marL="1147132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interactively…</a:t>
            </a:r>
            <a:endParaRPr sz="2398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53" name="Google Shape;653;p6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54" name="Google Shape;654;p6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5" name="Google Shape;655;p6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6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/>
          </a:p>
        </p:txBody>
      </p:sp>
      <p:sp>
        <p:nvSpPr>
          <p:cNvPr id="661" name="Google Shape;661;p68"/>
          <p:cNvSpPr txBox="1"/>
          <p:nvPr>
            <p:ph idx="1" type="body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0000" lnSpcReduction="20000"/>
          </a:bodyPr>
          <a:lstStyle/>
          <a:p>
            <a:pPr indent="-215710" lvl="0" marL="241099" marR="5075" rtl="0" algn="l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/>
              <a:t>T</a:t>
            </a:r>
            <a:r>
              <a:rPr lang="en-US" sz="5050">
                <a:solidFill>
                  <a:srgbClr val="2F2B20"/>
                </a:solidFill>
              </a:rPr>
              <a:t>o work with R interactively, we request time from Summit</a:t>
            </a:r>
            <a:endParaRPr sz="5050"/>
          </a:p>
          <a:p>
            <a:pPr indent="-215710" lvl="0" marL="241099" marR="441593" rtl="0" algn="l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When the resources become available the job starts</a:t>
            </a:r>
            <a:endParaRPr sz="5050"/>
          </a:p>
          <a:p>
            <a:pPr indent="-215710" lvl="0" marL="24109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Commands to run:</a:t>
            </a:r>
            <a:endParaRPr sz="5050"/>
          </a:p>
          <a:p>
            <a:pPr indent="0" lvl="0" marL="582894" rtl="0" algn="l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r>
              <a:t/>
            </a: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82894" rtl="0" algn="l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r>
              <a:t/>
            </a: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15712" lvl="0" marL="241100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receive a prompt, then:</a:t>
            </a:r>
            <a:endParaRPr sz="5050">
              <a:solidFill>
                <a:srgbClr val="2F2B20"/>
              </a:solidFill>
            </a:endParaRPr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r>
              <a:t/>
            </a:r>
            <a:endParaRPr sz="5050">
              <a:solidFill>
                <a:srgbClr val="2F2B20"/>
              </a:solidFill>
            </a:endParaRPr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r>
              <a:t/>
            </a:r>
            <a:endParaRPr sz="5050"/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r>
              <a:t/>
            </a:r>
            <a:endParaRPr sz="5050"/>
          </a:p>
          <a:p>
            <a:pPr indent="0" lvl="0" marL="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2F2B20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2F2B20"/>
              </a:solidFill>
            </a:endParaRPr>
          </a:p>
          <a:p>
            <a:pPr indent="-215710" lvl="0" marL="24109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finish we must exit! (job will time out eventually) </a:t>
            </a:r>
            <a:endParaRPr sz="5050"/>
          </a:p>
          <a:p>
            <a:pPr indent="-63945" lvl="0" marL="24109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1268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662" name="Google Shape;662;p6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63" name="Google Shape;663;p6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4" name="Google Shape;664;p6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5" name="Google Shape;665;p68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6" name="Google Shape;666;p68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7" name="Google Shape;667;p68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6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Open OnDemand (demo)</a:t>
            </a:r>
            <a:endParaRPr/>
          </a:p>
        </p:txBody>
      </p:sp>
      <p:sp>
        <p:nvSpPr>
          <p:cNvPr id="673" name="Google Shape;673;p69"/>
          <p:cNvSpPr txBox="1"/>
          <p:nvPr>
            <p:ph idx="1" type="body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If you are new to linux, submitting jobs to an HPC system can be overwhelming</a:t>
            </a:r>
            <a:endParaRPr sz="2400"/>
          </a:p>
          <a:p>
            <a:pPr indent="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We have browser-based applications that give you the power to connect to a compute node straight away</a:t>
            </a:r>
            <a:endParaRPr sz="2400"/>
          </a:p>
          <a:p>
            <a:pPr indent="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CURC Open OnDemand</a:t>
            </a:r>
            <a:endParaRPr sz="2400"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JupyterHub</a:t>
            </a:r>
            <a:endParaRPr sz="1800"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MATLAB</a:t>
            </a:r>
            <a:endParaRPr sz="1800"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Virtual Desktop</a:t>
            </a:r>
            <a:endParaRPr sz="1800"/>
          </a:p>
          <a:p>
            <a:pPr indent="-63947" lvl="0" marL="2411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12688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674" name="Google Shape;674;p69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75" name="Google Shape;675;p69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6" name="Google Shape;676;p6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7" name="Google Shape;67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1675" y="3302138"/>
            <a:ext cx="2892553" cy="2738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70"/>
          <p:cNvSpPr txBox="1"/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683" name="Google Shape;683;p70"/>
          <p:cNvSpPr txBox="1"/>
          <p:nvPr>
            <p:ph idx="1" type="body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/>
              <a:t>S</a:t>
            </a:r>
            <a:r>
              <a:rPr lang="en-US"/>
              <a:t>urvey: 						</a:t>
            </a:r>
            <a:r>
              <a:rPr lang="en-US" u="sng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>
                <a:solidFill>
                  <a:schemeClr val="accent3"/>
                </a:solidFill>
              </a:rPr>
              <a:t> </a:t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/>
              <a:t>Contact information: 	</a:t>
            </a:r>
            <a:r>
              <a:rPr lang="en-US" u="sng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endParaRPr sz="600">
              <a:solidFill>
                <a:srgbClr val="0070C0"/>
              </a:solidFill>
            </a:endParaRPr>
          </a:p>
          <a:p>
            <a:pPr indent="0" lvl="0" marL="0" marR="59055" rtl="0" algn="l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accent5"/>
              </a:solidFill>
            </a:endParaRPr>
          </a:p>
          <a:p>
            <a:pPr indent="-4064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/>
              <a:t>Slurm Commands:  </a:t>
            </a:r>
            <a:r>
              <a:rPr lang="en-US" sz="2800" u="sng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https://slurm.schedmd.com/quickstart.html</a:t>
            </a:r>
            <a:endParaRPr i="1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84" name="Google Shape;684;p7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85" name="Google Shape;685;p7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86" name="Google Shape;686;p7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12" name="Google Shape;212;p31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6" name="Google Shape;216;p31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8" name="Google Shape;218;p31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9" name="Google Shape;219;p31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0" name="Google Shape;220;p31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31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31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31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4" name="Google Shape;224;p31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5" name="Google Shape;2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1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35" name="Google Shape;235;p32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36" name="Google Shape;236;p3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7" name="Google Shape;237;p32"/>
          <p:cNvSpPr/>
          <p:nvPr/>
        </p:nvSpPr>
        <p:spPr>
          <a:xfrm>
            <a:off x="2241298" y="2727889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2"/>
          <p:cNvSpPr/>
          <p:nvPr/>
        </p:nvSpPr>
        <p:spPr>
          <a:xfrm>
            <a:off x="3713188" y="2342533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2"/>
          <p:cNvSpPr/>
          <p:nvPr/>
        </p:nvSpPr>
        <p:spPr>
          <a:xfrm>
            <a:off x="4380809" y="3127948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2"/>
          <p:cNvSpPr/>
          <p:nvPr/>
        </p:nvSpPr>
        <p:spPr>
          <a:xfrm>
            <a:off x="3047783" y="3720543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2"/>
          <p:cNvSpPr/>
          <p:nvPr/>
        </p:nvSpPr>
        <p:spPr>
          <a:xfrm>
            <a:off x="1564567" y="3513171"/>
            <a:ext cx="385200" cy="3852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2" name="Google Shape;242;p32"/>
          <p:cNvCxnSpPr>
            <a:stCxn id="241" idx="3"/>
            <a:endCxn id="237" idx="1"/>
          </p:cNvCxnSpPr>
          <p:nvPr/>
        </p:nvCxnSpPr>
        <p:spPr>
          <a:xfrm flipH="1" rot="10800000">
            <a:off x="1949767" y="2920371"/>
            <a:ext cx="291600" cy="7854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32"/>
          <p:cNvCxnSpPr>
            <a:stCxn id="241" idx="3"/>
            <a:endCxn id="240" idx="1"/>
          </p:cNvCxnSpPr>
          <p:nvPr/>
        </p:nvCxnSpPr>
        <p:spPr>
          <a:xfrm>
            <a:off x="1949767" y="3705771"/>
            <a:ext cx="1098000" cy="2073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32"/>
          <p:cNvCxnSpPr>
            <a:stCxn id="237" idx="2"/>
            <a:endCxn id="240" idx="1"/>
          </p:cNvCxnSpPr>
          <p:nvPr/>
        </p:nvCxnSpPr>
        <p:spPr>
          <a:xfrm>
            <a:off x="2433898" y="3113089"/>
            <a:ext cx="613800" cy="8001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32"/>
          <p:cNvCxnSpPr>
            <a:endCxn id="238" idx="1"/>
          </p:cNvCxnSpPr>
          <p:nvPr/>
        </p:nvCxnSpPr>
        <p:spPr>
          <a:xfrm flipH="1" rot="10800000">
            <a:off x="2626288" y="2535133"/>
            <a:ext cx="1086900" cy="3852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32"/>
          <p:cNvCxnSpPr>
            <a:endCxn id="240" idx="3"/>
          </p:cNvCxnSpPr>
          <p:nvPr/>
        </p:nvCxnSpPr>
        <p:spPr>
          <a:xfrm flipH="1">
            <a:off x="3432983" y="2727843"/>
            <a:ext cx="472500" cy="11853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32"/>
          <p:cNvCxnSpPr>
            <a:stCxn id="238" idx="3"/>
            <a:endCxn id="239" idx="1"/>
          </p:cNvCxnSpPr>
          <p:nvPr/>
        </p:nvCxnSpPr>
        <p:spPr>
          <a:xfrm>
            <a:off x="4098388" y="2535133"/>
            <a:ext cx="282300" cy="7854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32"/>
          <p:cNvCxnSpPr>
            <a:stCxn id="240" idx="3"/>
            <a:endCxn id="239" idx="1"/>
          </p:cNvCxnSpPr>
          <p:nvPr/>
        </p:nvCxnSpPr>
        <p:spPr>
          <a:xfrm flipH="1" rot="10800000">
            <a:off x="3432983" y="3320643"/>
            <a:ext cx="947700" cy="592500"/>
          </a:xfrm>
          <a:prstGeom prst="straightConnector1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9" name="Google Shape;249;p32"/>
          <p:cNvSpPr/>
          <p:nvPr/>
        </p:nvSpPr>
        <p:spPr>
          <a:xfrm rot="10800000">
            <a:off x="9310717" y="3099832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2"/>
          <p:cNvSpPr/>
          <p:nvPr/>
        </p:nvSpPr>
        <p:spPr>
          <a:xfrm rot="10800000">
            <a:off x="7758190" y="3506300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2"/>
          <p:cNvSpPr/>
          <p:nvPr/>
        </p:nvSpPr>
        <p:spPr>
          <a:xfrm rot="10800000">
            <a:off x="7053994" y="2677855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2"/>
          <p:cNvSpPr/>
          <p:nvPr/>
        </p:nvSpPr>
        <p:spPr>
          <a:xfrm rot="10800000">
            <a:off x="8460049" y="2052793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2"/>
          <p:cNvSpPr/>
          <p:nvPr/>
        </p:nvSpPr>
        <p:spPr>
          <a:xfrm rot="10800000">
            <a:off x="10024523" y="2271527"/>
            <a:ext cx="406500" cy="406500"/>
          </a:xfrm>
          <a:prstGeom prst="rect">
            <a:avLst/>
          </a:prstGeom>
          <a:solidFill>
            <a:srgbClr val="E7E6E6"/>
          </a:solidFill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4" name="Google Shape;254;p32"/>
          <p:cNvCxnSpPr>
            <a:stCxn id="253" idx="3"/>
            <a:endCxn id="249" idx="1"/>
          </p:cNvCxnSpPr>
          <p:nvPr/>
        </p:nvCxnSpPr>
        <p:spPr>
          <a:xfrm flipH="1">
            <a:off x="9717323" y="2474777"/>
            <a:ext cx="307200" cy="828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" name="Google Shape;255;p32"/>
          <p:cNvCxnSpPr>
            <a:stCxn id="253" idx="3"/>
            <a:endCxn id="252" idx="1"/>
          </p:cNvCxnSpPr>
          <p:nvPr/>
        </p:nvCxnSpPr>
        <p:spPr>
          <a:xfrm rot="10800000">
            <a:off x="8866523" y="2256077"/>
            <a:ext cx="1158000" cy="21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" name="Google Shape;256;p32"/>
          <p:cNvCxnSpPr>
            <a:stCxn id="249" idx="2"/>
            <a:endCxn id="252" idx="1"/>
          </p:cNvCxnSpPr>
          <p:nvPr/>
        </p:nvCxnSpPr>
        <p:spPr>
          <a:xfrm rot="10800000">
            <a:off x="8866567" y="2255932"/>
            <a:ext cx="647400" cy="84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" name="Google Shape;257;p32"/>
          <p:cNvCxnSpPr>
            <a:endCxn id="250" idx="1"/>
          </p:cNvCxnSpPr>
          <p:nvPr/>
        </p:nvCxnSpPr>
        <p:spPr>
          <a:xfrm flipH="1">
            <a:off x="8164690" y="3303050"/>
            <a:ext cx="1146000" cy="406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32"/>
          <p:cNvCxnSpPr>
            <a:endCxn id="252" idx="3"/>
          </p:cNvCxnSpPr>
          <p:nvPr/>
        </p:nvCxnSpPr>
        <p:spPr>
          <a:xfrm flipH="1" rot="10800000">
            <a:off x="7961749" y="2256043"/>
            <a:ext cx="498300" cy="1250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32"/>
          <p:cNvCxnSpPr>
            <a:stCxn id="250" idx="3"/>
            <a:endCxn id="251" idx="1"/>
          </p:cNvCxnSpPr>
          <p:nvPr/>
        </p:nvCxnSpPr>
        <p:spPr>
          <a:xfrm rot="10800000">
            <a:off x="7460590" y="2881250"/>
            <a:ext cx="297600" cy="828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32"/>
          <p:cNvCxnSpPr>
            <a:stCxn id="252" idx="3"/>
            <a:endCxn id="251" idx="1"/>
          </p:cNvCxnSpPr>
          <p:nvPr/>
        </p:nvCxnSpPr>
        <p:spPr>
          <a:xfrm flipH="1">
            <a:off x="7460449" y="2256043"/>
            <a:ext cx="999600" cy="625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" name="Google Shape;261;p32"/>
          <p:cNvSpPr txBox="1"/>
          <p:nvPr/>
        </p:nvSpPr>
        <p:spPr>
          <a:xfrm>
            <a:off x="2136167" y="1736633"/>
            <a:ext cx="195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Summit</a:t>
            </a:r>
            <a:endParaRPr b="1" sz="2400"/>
          </a:p>
        </p:txBody>
      </p:sp>
      <p:sp>
        <p:nvSpPr>
          <p:cNvPr id="262" name="Google Shape;262;p32"/>
          <p:cNvSpPr txBox="1"/>
          <p:nvPr/>
        </p:nvSpPr>
        <p:spPr>
          <a:xfrm>
            <a:off x="8058400" y="1370933"/>
            <a:ext cx="136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Blanca</a:t>
            </a:r>
            <a:endParaRPr b="1" sz="2400"/>
          </a:p>
        </p:txBody>
      </p:sp>
      <p:sp>
        <p:nvSpPr>
          <p:cNvPr id="263" name="Google Shape;263;p32"/>
          <p:cNvSpPr txBox="1"/>
          <p:nvPr>
            <p:ph idx="1" type="body"/>
          </p:nvPr>
        </p:nvSpPr>
        <p:spPr>
          <a:xfrm>
            <a:off x="1564567" y="4333433"/>
            <a:ext cx="2785500" cy="148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0850" lvl="0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NSF-Funded</a:t>
            </a:r>
            <a:endParaRPr sz="2300"/>
          </a:p>
          <a:p>
            <a:pPr indent="-4508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Shared</a:t>
            </a:r>
            <a:endParaRPr sz="2300"/>
          </a:p>
          <a:p>
            <a:pPr indent="-4508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450+ Nodes</a:t>
            </a:r>
            <a:endParaRPr sz="2300"/>
          </a:p>
        </p:txBody>
      </p:sp>
      <p:sp>
        <p:nvSpPr>
          <p:cNvPr id="264" name="Google Shape;264;p32"/>
          <p:cNvSpPr txBox="1"/>
          <p:nvPr>
            <p:ph idx="1" type="body"/>
          </p:nvPr>
        </p:nvSpPr>
        <p:spPr>
          <a:xfrm>
            <a:off x="7344900" y="4333433"/>
            <a:ext cx="3585900" cy="148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0850" lvl="0" marL="609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Buy-in Cluster</a:t>
            </a:r>
            <a:endParaRPr sz="2300"/>
          </a:p>
          <a:p>
            <a:pPr indent="-450850" lvl="0" marL="609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2300"/>
              <a:t>High priority use</a:t>
            </a:r>
            <a:endParaRPr sz="2300"/>
          </a:p>
        </p:txBody>
      </p:sp>
      <p:pic>
        <p:nvPicPr>
          <p:cNvPr id="265" name="Google Shape;2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4102" y="2678154"/>
            <a:ext cx="406400" cy="406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8302" y="3506571"/>
            <a:ext cx="406400" cy="406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0135" y="2053071"/>
            <a:ext cx="406400" cy="406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0835" y="3092371"/>
            <a:ext cx="406400" cy="406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4635" y="2271804"/>
            <a:ext cx="406400" cy="406042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2"/>
          <p:cNvSpPr txBox="1"/>
          <p:nvPr>
            <p:ph type="title"/>
          </p:nvPr>
        </p:nvSpPr>
        <p:spPr>
          <a:xfrm>
            <a:off x="1024800" y="1818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Clusters at RC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RMACC Summit Supercomputer</a:t>
            </a:r>
            <a:endParaRPr/>
          </a:p>
        </p:txBody>
      </p:sp>
      <p:sp>
        <p:nvSpPr>
          <p:cNvPr id="276" name="Google Shape;276;p33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450 General Compute nodes (Intel Xeon Haswell)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24 cores per node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GPU, High Memory, Phi Nodes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11,400 total cores 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Omni-Path network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1.2 PB scratch storage</a:t>
            </a:r>
            <a:endParaRPr>
              <a:highlight>
                <a:srgbClr val="F4CCCC"/>
              </a:highlight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67% CU, 23% CSU, 10% RMACC</a:t>
            </a:r>
            <a:endParaRPr/>
          </a:p>
        </p:txBody>
      </p:sp>
      <p:sp>
        <p:nvSpPr>
          <p:cNvPr id="277" name="Google Shape;277;p3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78" name="Google Shape;278;p3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79" name="Google Shape;279;p3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0" name="Google Shape;2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0" y="2599713"/>
            <a:ext cx="4574176" cy="2572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/>
          <p:nvPr>
            <p:ph type="title"/>
          </p:nvPr>
        </p:nvSpPr>
        <p:spPr>
          <a:xfrm>
            <a:off x="838200" y="53290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Additional Node Types on Summit </a:t>
            </a:r>
            <a:endParaRPr/>
          </a:p>
        </p:txBody>
      </p:sp>
      <p:sp>
        <p:nvSpPr>
          <p:cNvPr id="286" name="Google Shape;286;p34"/>
          <p:cNvSpPr txBox="1"/>
          <p:nvPr>
            <p:ph idx="1" type="body"/>
          </p:nvPr>
        </p:nvSpPr>
        <p:spPr>
          <a:xfrm>
            <a:off x="838200" y="2189527"/>
            <a:ext cx="10515600" cy="3778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10 GPU Nodes</a:t>
            </a:r>
            <a:endParaRPr/>
          </a:p>
          <a:p>
            <a:pPr indent="-1651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NVIDIA Tesla K80 (2 accelerators/node)</a:t>
            </a:r>
            <a:endParaRPr sz="1800">
              <a:solidFill>
                <a:srgbClr val="00000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5 High Memory Nodes</a:t>
            </a:r>
            <a:endParaRPr/>
          </a:p>
          <a:p>
            <a:pPr indent="-1651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2 TB of memory/node, 48 cores/node</a:t>
            </a:r>
            <a:endParaRPr sz="1800">
              <a:solidFill>
                <a:srgbClr val="00000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20 Phi Nodes </a:t>
            </a:r>
            <a:endParaRPr/>
          </a:p>
          <a:p>
            <a:pPr indent="-1651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Intel Xeon Phi</a:t>
            </a:r>
            <a:endParaRPr sz="1800"/>
          </a:p>
          <a:p>
            <a:pPr indent="-1651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>
                <a:solidFill>
                  <a:srgbClr val="000000"/>
                </a:solidFill>
              </a:rPr>
              <a:t>68 cores/node, 4x threads/core</a:t>
            </a:r>
            <a:endParaRPr sz="1800"/>
          </a:p>
        </p:txBody>
      </p:sp>
      <p:sp>
        <p:nvSpPr>
          <p:cNvPr id="287" name="Google Shape;287;p3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88" name="Google Shape;288;p3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89" name="Google Shape;289;p3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Blanca Supercomputer</a:t>
            </a:r>
            <a:endParaRPr/>
          </a:p>
        </p:txBody>
      </p:sp>
      <p:sp>
        <p:nvSpPr>
          <p:cNvPr id="295" name="Google Shape;295;p35"/>
          <p:cNvSpPr txBox="1"/>
          <p:nvPr>
            <p:ph idx="1" type="body"/>
          </p:nvPr>
        </p:nvSpPr>
        <p:spPr>
          <a:xfrm>
            <a:off x="762000" y="20332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223 Compute nodes </a:t>
            </a:r>
            <a:r>
              <a:rPr lang="en-US"/>
              <a:t>(heterogeneous)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10 GPU nodes</a:t>
            </a:r>
            <a:r>
              <a:rPr lang="en-US"/>
              <a:t> (heterogeneous)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Hardware owned by individual contributors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/>
              <a:t>Preemptable access to all other nodes. i.e., you can use then when the node owners are not</a:t>
            </a:r>
            <a:endParaRPr sz="1800"/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When you log in, the Summit queue is loaded in </a:t>
            </a:r>
            <a:r>
              <a:rPr i="1" lang="en-US"/>
              <a:t>by default</a:t>
            </a:r>
            <a:endParaRPr i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5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97" name="Google Shape;297;p35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8" name="Google Shape;298;p35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9" name="Google Shape;299;p35"/>
          <p:cNvSpPr txBox="1"/>
          <p:nvPr/>
        </p:nvSpPr>
        <p:spPr>
          <a:xfrm>
            <a:off x="3752825" y="4724075"/>
            <a:ext cx="43020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2" lvl="0" marL="2411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module load slurm/blanca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-228412" lvl="0" marL="2411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</a:t>
            </a:r>
            <a:r>
              <a:rPr i="1" lang="en-US" sz="18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to load in Blanca queue</a:t>
            </a:r>
            <a:endParaRPr b="0" i="1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00" name="Google Shape;3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4825" y="586975"/>
            <a:ext cx="3635002" cy="204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